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ATA\Графика\Энигма Энтер\Презентации\ЕИРЦ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7950"/>
            <a:ext cx="923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1556792"/>
            <a:ext cx="7235981" cy="1944216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ru-RU" dirty="0" smtClean="0"/>
              <a:t>Как передать показания ИПУ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3A7DC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ГКУ «Центр координации ГУ ИС»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13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9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/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5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39000" cy="1143000"/>
          </a:xfrm>
        </p:spPr>
        <p:txBody>
          <a:bodyPr/>
          <a:lstStyle>
            <a:lvl1pPr algn="l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187624" y="1484784"/>
            <a:ext cx="7272808" cy="94956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3A7DC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5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9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8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5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5933" y="1916832"/>
            <a:ext cx="72390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Как передать показания ИПУ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8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ГКУ «Центр координации ГУ ИС»</a:t>
            </a:r>
            <a:endParaRPr lang="en-US" dirty="0" smtClean="0"/>
          </a:p>
        </p:txBody>
      </p:sp>
      <p:pic>
        <p:nvPicPr>
          <p:cNvPr id="1034" name="Picture 3" descr="C:\DATA\Графика\Энигма Энтер\Презентации\ЕИРЦ\Герб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7950"/>
            <a:ext cx="923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391444" y="4533107"/>
            <a:ext cx="3106737" cy="3238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5BB28C3E-DD4C-45BA-99ED-3EDF7B9A91A8}" type="datetimeFigureOut">
              <a:rPr lang="ru-RU" smtClean="0"/>
              <a:pPr/>
              <a:t>05.02.2015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 b="1" kern="1200" baseline="0">
          <a:ln w="12700">
            <a:solidFill>
              <a:schemeClr val="tx2"/>
            </a:solidFill>
          </a:ln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00108"/>
            <a:ext cx="8604448" cy="1500198"/>
          </a:xfrm>
        </p:spPr>
        <p:txBody>
          <a:bodyPr/>
          <a:lstStyle/>
          <a:p>
            <a:r>
              <a:rPr lang="ru-RU" sz="4400" dirty="0">
                <a:solidFill>
                  <a:srgbClr val="3A7DC6"/>
                </a:solidFill>
                <a:effectLst/>
                <a:latin typeface="+mn-lt"/>
                <a:ea typeface="+mn-ea"/>
                <a:cs typeface="+mn-cs"/>
              </a:rPr>
              <a:t>Как передать показания индивидуального прибора учета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786058"/>
            <a:ext cx="8280920" cy="2500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 baseline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r>
              <a:rPr lang="ru-RU" sz="4800" dirty="0" smtClean="0"/>
              <a:t>с помощью</a:t>
            </a:r>
          </a:p>
          <a:p>
            <a:r>
              <a:rPr lang="ru-RU" sz="4800" dirty="0" smtClean="0"/>
              <a:t>ПОРТАЛА ГОСУСЛУГ </a:t>
            </a:r>
            <a:r>
              <a:rPr lang="en-US" sz="4800" dirty="0" smtClean="0"/>
              <a:t>PGU.MOS.RU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832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1" y="-27384"/>
            <a:ext cx="7884369" cy="2736304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>
                <a:solidFill>
                  <a:srgbClr val="3A7DC6"/>
                </a:solidFill>
              </a:rPr>
              <a:t>ШАГ 1. </a:t>
            </a:r>
            <a:r>
              <a:rPr lang="ru-RU" sz="2400" dirty="0" smtClean="0"/>
              <a:t>Вы на главной странице портала </a:t>
            </a:r>
            <a:r>
              <a:rPr lang="en-US" sz="2400" b="1" dirty="0" smtClean="0">
                <a:solidFill>
                  <a:srgbClr val="C00000"/>
                </a:solidFill>
              </a:rPr>
              <a:t>www.pgu.mos.ru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/>
              <a:t>Нажмите синюю кнопку </a:t>
            </a:r>
            <a:r>
              <a:rPr lang="ru-RU" sz="2400" b="1" dirty="0"/>
              <a:t>«Войти» </a:t>
            </a:r>
            <a:r>
              <a:rPr lang="ru-RU" sz="2400" dirty="0"/>
              <a:t>посередине страницы, если Вы регистрировались ранее, </a:t>
            </a:r>
            <a:endParaRPr lang="en-US" sz="2400" dirty="0" smtClean="0"/>
          </a:p>
          <a:p>
            <a:r>
              <a:rPr lang="ru-RU" sz="2400" dirty="0" smtClean="0"/>
              <a:t>либо </a:t>
            </a:r>
            <a:r>
              <a:rPr lang="ru-RU" sz="2400" dirty="0"/>
              <a:t>пройдите процедуру регистрации по ссылке </a:t>
            </a:r>
            <a:r>
              <a:rPr lang="ru-RU" sz="2400" b="1" dirty="0"/>
              <a:t>«Зарегистрироваться».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" y="2708920"/>
            <a:ext cx="909200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796136" y="1268760"/>
            <a:ext cx="0" cy="47525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47864" y="2492896"/>
            <a:ext cx="0" cy="368079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6632"/>
            <a:ext cx="3851919" cy="6741368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Для регистрации </a:t>
            </a:r>
            <a:r>
              <a:rPr lang="ru-RU" sz="2200" b="1" dirty="0">
                <a:solidFill>
                  <a:srgbClr val="0070C0"/>
                </a:solidFill>
              </a:rPr>
              <a:t>на портале </a:t>
            </a:r>
            <a:r>
              <a:rPr lang="en-US" sz="2200" b="1" dirty="0">
                <a:solidFill>
                  <a:srgbClr val="0070C0"/>
                </a:solidFill>
              </a:rPr>
              <a:t>www.pgu.mos.ru</a:t>
            </a:r>
            <a:r>
              <a:rPr lang="ru-RU" sz="2200" dirty="0"/>
              <a:t> </a:t>
            </a:r>
            <a:r>
              <a:rPr lang="ru-RU" sz="2200" dirty="0" smtClean="0"/>
              <a:t>укажите Ф.И.О</a:t>
            </a:r>
            <a:r>
              <a:rPr lang="ru-RU" sz="2200" dirty="0"/>
              <a:t>., </a:t>
            </a:r>
            <a:r>
              <a:rPr lang="ru-RU" sz="2200" dirty="0" smtClean="0"/>
              <a:t>адрес </a:t>
            </a:r>
            <a:r>
              <a:rPr lang="ru-RU" sz="2200" dirty="0"/>
              <a:t>электронной почты, придумайте пароль, можно указать номер мобильного телефона. </a:t>
            </a:r>
            <a:endParaRPr lang="ru-RU" sz="2200" dirty="0" smtClean="0"/>
          </a:p>
          <a:p>
            <a:r>
              <a:rPr lang="ru-RU" sz="2200" dirty="0" smtClean="0"/>
              <a:t>По </a:t>
            </a:r>
            <a:r>
              <a:rPr lang="ru-RU" sz="2200" dirty="0"/>
              <a:t>умолчанию логин будет повторять адрес электронной почты. </a:t>
            </a:r>
          </a:p>
          <a:p>
            <a:r>
              <a:rPr lang="ru-RU" sz="2200" dirty="0"/>
              <a:t>Нажмите кнопку «Зарегистрироваться».  </a:t>
            </a:r>
            <a:r>
              <a:rPr lang="ru-RU" sz="2200" dirty="0" smtClean="0">
                <a:solidFill>
                  <a:schemeClr val="tx1"/>
                </a:solidFill>
              </a:rPr>
              <a:t>На электронную почту и </a:t>
            </a:r>
            <a:r>
              <a:rPr lang="ru-RU" sz="2200" dirty="0">
                <a:solidFill>
                  <a:schemeClr val="tx1"/>
                </a:solidFill>
              </a:rPr>
              <a:t>на указанный </a:t>
            </a:r>
            <a:r>
              <a:rPr lang="ru-RU" sz="2200" dirty="0" smtClean="0">
                <a:solidFill>
                  <a:schemeClr val="tx1"/>
                </a:solidFill>
              </a:rPr>
              <a:t>мобильный номер телефона, </a:t>
            </a:r>
            <a:r>
              <a:rPr lang="ru-RU" sz="2200" dirty="0">
                <a:solidFill>
                  <a:schemeClr val="tx1"/>
                </a:solidFill>
              </a:rPr>
              <a:t>придет код </a:t>
            </a:r>
            <a:r>
              <a:rPr lang="ru-RU" sz="2200" dirty="0" smtClean="0">
                <a:solidFill>
                  <a:schemeClr val="tx1"/>
                </a:solidFill>
              </a:rPr>
              <a:t>подтверждения, который необходимо вводить в открывшиеся поля на страницы регистрации.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525"/>
            <a:ext cx="39175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427984" y="1484784"/>
            <a:ext cx="86409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27984" y="4077072"/>
            <a:ext cx="864096" cy="23762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32"/>
            <a:ext cx="7884368" cy="1296145"/>
          </a:xfrm>
        </p:spPr>
        <p:txBody>
          <a:bodyPr/>
          <a:lstStyle/>
          <a:p>
            <a:r>
              <a:rPr lang="ru-RU" sz="3300" b="1" dirty="0">
                <a:solidFill>
                  <a:srgbClr val="3A7DC6"/>
                </a:solidFill>
              </a:rPr>
              <a:t>ШАГ </a:t>
            </a:r>
            <a:r>
              <a:rPr lang="ru-RU" sz="3300" b="1" dirty="0" smtClean="0">
                <a:solidFill>
                  <a:srgbClr val="3A7DC6"/>
                </a:solidFill>
              </a:rPr>
              <a:t>2. </a:t>
            </a:r>
            <a:r>
              <a:rPr lang="ru-RU" sz="2400" dirty="0" smtClean="0"/>
              <a:t>При </a:t>
            </a:r>
            <a:r>
              <a:rPr lang="ru-RU" sz="2400" dirty="0"/>
              <a:t>нажатии на кнопку «Войти», Вы попадаете на страницу </a:t>
            </a:r>
            <a:r>
              <a:rPr lang="ru-RU" sz="2400" dirty="0" smtClean="0"/>
              <a:t>авторизации. 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1196751"/>
            <a:ext cx="6159384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292080" y="3429000"/>
            <a:ext cx="2016224" cy="12961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5536" y="2492896"/>
            <a:ext cx="5364596" cy="20522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173465" y="1588486"/>
            <a:ext cx="298632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Здесь Вам необходимо ввести свой логин и пароль и нажать кнопку «Войти».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2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59631" y="-27384"/>
            <a:ext cx="7859891" cy="576064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>
                <a:solidFill>
                  <a:srgbClr val="3A7DC6"/>
                </a:solidFill>
              </a:rPr>
              <a:t>ШАГ </a:t>
            </a:r>
            <a:r>
              <a:rPr lang="ru-RU" sz="3300" b="1" dirty="0" smtClean="0">
                <a:solidFill>
                  <a:srgbClr val="3A7DC6"/>
                </a:solidFill>
              </a:rPr>
              <a:t>3. </a:t>
            </a:r>
            <a:endParaRPr lang="en-US" sz="3300" b="1" dirty="0" smtClean="0">
              <a:solidFill>
                <a:srgbClr val="3A7DC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600400" cy="528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3059832" y="0"/>
            <a:ext cx="6084167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При успешной авторизации Вы попадаете на главную страницу Портала.</a:t>
            </a:r>
          </a:p>
        </p:txBody>
      </p:sp>
      <p:pic>
        <p:nvPicPr>
          <p:cNvPr id="2051" name="Picture 3" descr="C:\Users\gaiva\AppData\Local\Microsoft\Windows\Temporary Internet Files\Content.Outlook\U0CYL9EY\1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6" t="56912" r="27816"/>
          <a:stretch/>
        </p:blipFill>
        <p:spPr bwMode="auto">
          <a:xfrm>
            <a:off x="3635896" y="4189084"/>
            <a:ext cx="2269832" cy="233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627784" y="5368102"/>
            <a:ext cx="108012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619672" y="4858932"/>
            <a:ext cx="1008112" cy="10183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851920" y="1214253"/>
            <a:ext cx="2021454" cy="293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В каталоге услуг найдите квадрат </a:t>
            </a:r>
          </a:p>
          <a:p>
            <a:r>
              <a:rPr lang="ru-RU" sz="2200" b="1" dirty="0" smtClean="0"/>
              <a:t>«Приём показаний приборов учёта воды»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10" y="2549763"/>
            <a:ext cx="3108389" cy="38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5940152" y="1214253"/>
            <a:ext cx="2880320" cy="12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Кликните </a:t>
            </a:r>
            <a:r>
              <a:rPr lang="ru-RU" sz="2200" dirty="0"/>
              <a:t>левой кнопкой мыши по квадрату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846440" y="5301208"/>
            <a:ext cx="296416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ree pictures CURSOR - 27 images f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4986107" y="5268086"/>
            <a:ext cx="478408" cy="5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411760" y="3645024"/>
            <a:ext cx="1872208" cy="121390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859891" cy="1152128"/>
          </a:xfrm>
        </p:spPr>
        <p:txBody>
          <a:bodyPr/>
          <a:lstStyle/>
          <a:p>
            <a:r>
              <a:rPr lang="ru-RU" sz="2200" b="1" dirty="0">
                <a:solidFill>
                  <a:srgbClr val="0070C0"/>
                </a:solidFill>
              </a:rPr>
              <a:t>Если Вы не видите нужный квадрат «Прием показаний приборов учета воды» на главной странице, то найти его можно в Каталоге услуг Портала.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5652120" y="1397619"/>
            <a:ext cx="3384376" cy="51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 левой	стороны </a:t>
            </a:r>
            <a:r>
              <a:rPr lang="ru-RU" sz="2000" dirty="0"/>
              <a:t>Вы видите вертикальное меню всех государственных услуг и сервисов с группировками по темам.</a:t>
            </a:r>
          </a:p>
          <a:p>
            <a:endParaRPr lang="ru-RU" sz="2000" dirty="0" smtClean="0"/>
          </a:p>
          <a:p>
            <a:r>
              <a:rPr lang="ru-RU" sz="2000" dirty="0" smtClean="0"/>
              <a:t>Выберите </a:t>
            </a:r>
            <a:r>
              <a:rPr lang="ru-RU" sz="2000" dirty="0"/>
              <a:t>раздел </a:t>
            </a:r>
            <a:r>
              <a:rPr lang="ru-RU" sz="2000" b="1" dirty="0"/>
              <a:t>«Квартира, ЖКУ».</a:t>
            </a:r>
          </a:p>
          <a:p>
            <a:endParaRPr lang="ru-RU" sz="2000" dirty="0" smtClean="0"/>
          </a:p>
          <a:p>
            <a:r>
              <a:rPr lang="ru-RU" sz="2000" dirty="0" smtClean="0"/>
              <a:t>Вам </a:t>
            </a:r>
            <a:r>
              <a:rPr lang="ru-RU" sz="2000" dirty="0"/>
              <a:t>нужен функциональный квадрат «Прием показаний приборов учета воды».</a:t>
            </a:r>
          </a:p>
          <a:p>
            <a:r>
              <a:rPr lang="ru-RU" sz="2000" dirty="0"/>
              <a:t>Кликните левой кнопкой мыши по квадрату.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8" y="1328331"/>
            <a:ext cx="5208621" cy="48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1547666" y="3284984"/>
            <a:ext cx="4104454" cy="28803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771800" y="4725144"/>
            <a:ext cx="1512168" cy="144016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Free pictures CURSOR - 27 images f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3580290" y="5540721"/>
            <a:ext cx="265797" cy="3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pictures CURSOR - 27 images f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1346830" y="3296923"/>
            <a:ext cx="256984" cy="2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1043608" y="0"/>
            <a:ext cx="8100392" cy="76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4. </a:t>
            </a:r>
            <a:r>
              <a:rPr lang="ru-RU" sz="2400" dirty="0"/>
              <a:t>Открылась страница с вводом данных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gaiva\AppData\Local\Microsoft\Windows\Temporary Internet Files\Content.Outlook\U0CYL9EY\3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2"/>
          <a:stretch/>
        </p:blipFill>
        <p:spPr bwMode="auto">
          <a:xfrm>
            <a:off x="107505" y="1385986"/>
            <a:ext cx="4579906" cy="40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 bwMode="auto">
          <a:xfrm>
            <a:off x="4355976" y="4185806"/>
            <a:ext cx="3312367" cy="205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80" y="1204297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Обязательное поле для заполнения: </a:t>
            </a:r>
            <a:r>
              <a:rPr lang="ru-RU" sz="2200" dirty="0" smtClean="0">
                <a:solidFill>
                  <a:schemeClr val="tx2"/>
                </a:solidFill>
              </a:rPr>
              <a:t>«</a:t>
            </a:r>
            <a:r>
              <a:rPr lang="ru-RU" sz="2200" b="1" dirty="0" smtClean="0">
                <a:solidFill>
                  <a:schemeClr val="tx2"/>
                </a:solidFill>
              </a:rPr>
              <a:t>Код плательщика</a:t>
            </a:r>
            <a:r>
              <a:rPr lang="ru-RU" sz="2200" dirty="0" smtClean="0">
                <a:solidFill>
                  <a:schemeClr val="tx2"/>
                </a:solidFill>
              </a:rPr>
              <a:t>».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>Код можно найти на бланке Единого платежного документа, который доставляется Вам в почтовый ящик.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5" y="5805264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Введите </a:t>
            </a:r>
            <a:r>
              <a:rPr lang="ru-RU" sz="2200" dirty="0"/>
              <a:t>код и нажмите на кнопку </a:t>
            </a:r>
            <a:r>
              <a:rPr lang="ru-RU" sz="2200" dirty="0" smtClean="0"/>
              <a:t>«</a:t>
            </a:r>
            <a:r>
              <a:rPr lang="ru-RU" sz="2200" b="1" dirty="0" smtClean="0"/>
              <a:t>Продолжить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sp>
        <p:nvSpPr>
          <p:cNvPr id="14" name="Овал 13"/>
          <p:cNvSpPr/>
          <p:nvPr/>
        </p:nvSpPr>
        <p:spPr>
          <a:xfrm>
            <a:off x="6516215" y="5550963"/>
            <a:ext cx="1152128" cy="1528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094897" y="3668959"/>
            <a:ext cx="0" cy="188200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563888" y="4365104"/>
            <a:ext cx="2952327" cy="123218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131840" y="5245291"/>
            <a:ext cx="0" cy="70398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iva\AppData\Local\Microsoft\Windows\Temporary Internet Files\Content.Outlook\U0CYL9EY\4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6"/>
          <a:stretch/>
        </p:blipFill>
        <p:spPr bwMode="auto">
          <a:xfrm>
            <a:off x="87384" y="1256178"/>
            <a:ext cx="56367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043608" y="0"/>
            <a:ext cx="81003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5. </a:t>
            </a:r>
            <a:r>
              <a:rPr lang="ru-RU" sz="2400" dirty="0"/>
              <a:t>Внесите текущие показания по счетчикам в соответствующие ячейки</a:t>
            </a:r>
            <a:r>
              <a:rPr lang="ru-RU" sz="24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348880"/>
            <a:ext cx="2808312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724129" y="1159523"/>
            <a:ext cx="350373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Поле </a:t>
            </a:r>
            <a:r>
              <a:rPr lang="ru-RU" sz="1800" b="1" dirty="0"/>
              <a:t>Показание</a:t>
            </a:r>
            <a:r>
              <a:rPr lang="ru-RU" sz="1800" dirty="0"/>
              <a:t> заполняется вручную и имеет следующие ограничения:</a:t>
            </a:r>
          </a:p>
          <a:p>
            <a:r>
              <a:rPr lang="ru-RU" sz="1800" dirty="0" smtClean="0"/>
              <a:t>∙</a:t>
            </a:r>
            <a:r>
              <a:rPr lang="ru-RU" sz="1800" dirty="0"/>
              <a:t> </a:t>
            </a:r>
            <a:r>
              <a:rPr lang="ru-RU" sz="1800" dirty="0" smtClean="0"/>
              <a:t>Нельзя </a:t>
            </a:r>
            <a:r>
              <a:rPr lang="ru-RU" sz="1800" dirty="0"/>
              <a:t>вносить показания меньше предыдущего;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Вводимое </a:t>
            </a:r>
            <a:r>
              <a:rPr lang="ru-RU" sz="1800" dirty="0"/>
              <a:t>показание не должно значительно превышать норматив;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Возможен </a:t>
            </a:r>
            <a:r>
              <a:rPr lang="ru-RU" sz="1800" dirty="0"/>
              <a:t>ввод только цифр и разделительного знака (точка или запятая);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Можно ввести не более пяти </a:t>
            </a:r>
            <a:r>
              <a:rPr lang="ru-RU" sz="1800" dirty="0"/>
              <a:t>целых знаков и </a:t>
            </a:r>
            <a:r>
              <a:rPr lang="ru-RU" sz="1800" dirty="0" smtClean="0"/>
              <a:t>пяти знаков </a:t>
            </a:r>
            <a:r>
              <a:rPr lang="ru-RU" sz="1800" dirty="0"/>
              <a:t>после запятой.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Рекомендованный </a:t>
            </a:r>
            <a:r>
              <a:rPr lang="ru-RU" sz="1800" dirty="0">
                <a:solidFill>
                  <a:srgbClr val="C00000"/>
                </a:solidFill>
              </a:rPr>
              <a:t>период</a:t>
            </a:r>
            <a:r>
              <a:rPr lang="ru-RU" sz="1800" dirty="0"/>
              <a:t> передачи показаний счетчиков воды в период </a:t>
            </a:r>
            <a:r>
              <a:rPr lang="ru-RU" sz="1800" dirty="0">
                <a:solidFill>
                  <a:srgbClr val="C00000"/>
                </a:solidFill>
              </a:rPr>
              <a:t>с 15 числа текущего месяца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C00000"/>
                </a:solidFill>
              </a:rPr>
              <a:t>по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C00000"/>
                </a:solidFill>
              </a:rPr>
              <a:t>3 число следующего месяца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139952" y="5384508"/>
            <a:ext cx="0" cy="4207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 bwMode="auto">
          <a:xfrm>
            <a:off x="0" y="5013176"/>
            <a:ext cx="3491880" cy="18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Появились данные </a:t>
            </a:r>
            <a:r>
              <a:rPr lang="ru-RU" sz="1400" dirty="0"/>
              <a:t>по введенному коду финансового лицевого счета (ФЛС) - таблица с привязанными к ФЛС номерами счетчиков.</a:t>
            </a:r>
          </a:p>
          <a:p>
            <a:r>
              <a:rPr lang="ru-RU" sz="1400" dirty="0"/>
              <a:t>Привязка счетчиков к ФЛС при первоначальной установке осуществляется специалистами местной управляющей компании </a:t>
            </a:r>
            <a:r>
              <a:rPr lang="ru-RU" sz="1400" dirty="0" smtClean="0"/>
              <a:t>в ходе личного </a:t>
            </a:r>
            <a:r>
              <a:rPr lang="ru-RU" sz="1400" dirty="0"/>
              <a:t>визита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3491880" y="5733256"/>
            <a:ext cx="2160240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После внесения данных</a:t>
            </a:r>
          </a:p>
          <a:p>
            <a:r>
              <a:rPr lang="ru-RU" sz="1600" dirty="0" smtClean="0"/>
              <a:t>нажмите кнопку «</a:t>
            </a:r>
            <a:r>
              <a:rPr lang="ru-RU" sz="1600" b="1" dirty="0" smtClean="0"/>
              <a:t>Сохранить</a:t>
            </a:r>
            <a:r>
              <a:rPr lang="ru-RU" sz="1600" dirty="0" smtClean="0"/>
              <a:t>». 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3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796179" cy="39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296144" y="0"/>
            <a:ext cx="7847856" cy="153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6. </a:t>
            </a:r>
            <a:r>
              <a:rPr lang="ru-RU" sz="2400" dirty="0" smtClean="0"/>
              <a:t>После ввода данных появляется </a:t>
            </a:r>
            <a:r>
              <a:rPr lang="ru-RU" sz="2400" dirty="0"/>
              <a:t>информационное сообщение: «</a:t>
            </a:r>
            <a:r>
              <a:rPr lang="ru-RU" sz="2400" b="1" dirty="0"/>
              <a:t>Показания успешно отправлен</a:t>
            </a:r>
            <a:r>
              <a:rPr lang="ru-RU" sz="2400" dirty="0"/>
              <a:t>ы».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140968"/>
            <a:ext cx="2808312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6012160" y="1772816"/>
            <a:ext cx="3131840" cy="56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988840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Для просмотра переданных показаний необходимо перейти на страницу услуги, на Шаге 1 ввести код плательщика и нажать кнопку "Продолжить". На шаге 2 отобразится таблица введенных показаний приборов учета воды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32f6ecc1ca428f929a2ee9b6a147b3db5d6dc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для презентаций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презентаций</Template>
  <TotalTime>211</TotalTime>
  <Words>359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для презентаций</vt:lpstr>
      <vt:lpstr>Как передать показания индивидуального прибора учета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Оплачивайте услуги ЖКХ, не выходя из дома!</dc:title>
  <dc:creator>Оксана Юрьевна Хмельницкая</dc:creator>
  <cp:lastModifiedBy>Пользователь Windows</cp:lastModifiedBy>
  <cp:revision>69</cp:revision>
  <dcterms:created xsi:type="dcterms:W3CDTF">2012-12-03T15:46:11Z</dcterms:created>
  <dcterms:modified xsi:type="dcterms:W3CDTF">2015-02-05T13:03:08Z</dcterms:modified>
</cp:coreProperties>
</file>